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43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137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1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138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46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4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14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140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36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139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1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45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138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36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141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42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144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46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39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47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40.xml"/>
  <Override ContentType="application/vnd.openxmlformats-officedocument.presentationml.slide+xml" PartName="/ppt/slides/slide11.xml"/>
  <Override ContentType="application/vnd.openxmlformats-officedocument.presentationml.slide+xml" PartName="/ppt/slides/slide137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43.xml"/>
  <Override ContentType="application/vnd.openxmlformats-officedocument.presentationml.slide+xml" PartName="/ppt/slides/slide117.xml"/>
  <Override ContentType="application/vnd.openxmlformats-officedocument.presentationml.slide+xml" PartName="/ppt/slides/slide145.xml"/>
  <Override ContentType="application/vnd.openxmlformats-officedocument.presentationml.slide+xml" PartName="/ppt/slides/slide13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  <p:sldId id="350" r:id="rId100"/>
    <p:sldId id="351" r:id="rId101"/>
    <p:sldId id="352" r:id="rId102"/>
    <p:sldId id="353" r:id="rId103"/>
    <p:sldId id="354" r:id="rId104"/>
    <p:sldId id="355" r:id="rId105"/>
    <p:sldId id="356" r:id="rId106"/>
    <p:sldId id="357" r:id="rId107"/>
    <p:sldId id="358" r:id="rId108"/>
    <p:sldId id="359" r:id="rId109"/>
    <p:sldId id="360" r:id="rId110"/>
    <p:sldId id="361" r:id="rId111"/>
    <p:sldId id="362" r:id="rId112"/>
    <p:sldId id="363" r:id="rId113"/>
    <p:sldId id="364" r:id="rId114"/>
    <p:sldId id="365" r:id="rId115"/>
    <p:sldId id="366" r:id="rId116"/>
    <p:sldId id="367" r:id="rId117"/>
    <p:sldId id="368" r:id="rId118"/>
    <p:sldId id="369" r:id="rId119"/>
    <p:sldId id="370" r:id="rId120"/>
    <p:sldId id="371" r:id="rId121"/>
    <p:sldId id="372" r:id="rId122"/>
    <p:sldId id="373" r:id="rId123"/>
    <p:sldId id="374" r:id="rId124"/>
    <p:sldId id="375" r:id="rId125"/>
    <p:sldId id="376" r:id="rId126"/>
    <p:sldId id="377" r:id="rId127"/>
    <p:sldId id="378" r:id="rId128"/>
    <p:sldId id="379" r:id="rId129"/>
    <p:sldId id="380" r:id="rId130"/>
    <p:sldId id="381" r:id="rId131"/>
    <p:sldId id="382" r:id="rId132"/>
    <p:sldId id="383" r:id="rId133"/>
    <p:sldId id="384" r:id="rId134"/>
    <p:sldId id="385" r:id="rId135"/>
    <p:sldId id="386" r:id="rId136"/>
    <p:sldId id="387" r:id="rId137"/>
    <p:sldId id="388" r:id="rId138"/>
    <p:sldId id="389" r:id="rId139"/>
    <p:sldId id="390" r:id="rId140"/>
    <p:sldId id="391" r:id="rId141"/>
    <p:sldId id="392" r:id="rId142"/>
    <p:sldId id="393" r:id="rId143"/>
    <p:sldId id="394" r:id="rId144"/>
    <p:sldId id="395" r:id="rId145"/>
    <p:sldId id="396" r:id="rId146"/>
    <p:sldId id="397" r:id="rId147"/>
    <p:sldId id="398" r:id="rId148"/>
    <p:sldId id="399" r:id="rId149"/>
    <p:sldId id="400" r:id="rId150"/>
    <p:sldId id="401" r:id="rId151"/>
    <p:sldId id="402" r:id="rId152"/>
  </p:sldIdLst>
  <p:sldSz cy="5143500" cx="9144000"/>
  <p:notesSz cx="6858000" cy="9144000"/>
  <p:embeddedFontLst>
    <p:embeddedFont>
      <p:font typeface="Roboto Mono"/>
      <p:regular r:id="rId153"/>
      <p:bold r:id="rId154"/>
      <p:italic r:id="rId155"/>
      <p:boldItalic r:id="rId1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7" Type="http://schemas.openxmlformats.org/officeDocument/2006/relationships/slide" Target="slides/slide102.xml"/><Relationship Id="rId106" Type="http://schemas.openxmlformats.org/officeDocument/2006/relationships/slide" Target="slides/slide101.xml"/><Relationship Id="rId105" Type="http://schemas.openxmlformats.org/officeDocument/2006/relationships/slide" Target="slides/slide100.xml"/><Relationship Id="rId104" Type="http://schemas.openxmlformats.org/officeDocument/2006/relationships/slide" Target="slides/slide99.xml"/><Relationship Id="rId109" Type="http://schemas.openxmlformats.org/officeDocument/2006/relationships/slide" Target="slides/slide104.xml"/><Relationship Id="rId108" Type="http://schemas.openxmlformats.org/officeDocument/2006/relationships/slide" Target="slides/slide103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slide" Target="slides/slide98.xml"/><Relationship Id="rId102" Type="http://schemas.openxmlformats.org/officeDocument/2006/relationships/slide" Target="slides/slide97.xml"/><Relationship Id="rId101" Type="http://schemas.openxmlformats.org/officeDocument/2006/relationships/slide" Target="slides/slide96.xml"/><Relationship Id="rId100" Type="http://schemas.openxmlformats.org/officeDocument/2006/relationships/slide" Target="slides/slide95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29" Type="http://schemas.openxmlformats.org/officeDocument/2006/relationships/slide" Target="slides/slide124.xml"/><Relationship Id="rId128" Type="http://schemas.openxmlformats.org/officeDocument/2006/relationships/slide" Target="slides/slide123.xml"/><Relationship Id="rId127" Type="http://schemas.openxmlformats.org/officeDocument/2006/relationships/slide" Target="slides/slide122.xml"/><Relationship Id="rId126" Type="http://schemas.openxmlformats.org/officeDocument/2006/relationships/slide" Target="slides/slide121.xml"/><Relationship Id="rId26" Type="http://schemas.openxmlformats.org/officeDocument/2006/relationships/slide" Target="slides/slide21.xml"/><Relationship Id="rId121" Type="http://schemas.openxmlformats.org/officeDocument/2006/relationships/slide" Target="slides/slide116.xml"/><Relationship Id="rId25" Type="http://schemas.openxmlformats.org/officeDocument/2006/relationships/slide" Target="slides/slide20.xml"/><Relationship Id="rId120" Type="http://schemas.openxmlformats.org/officeDocument/2006/relationships/slide" Target="slides/slide115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125" Type="http://schemas.openxmlformats.org/officeDocument/2006/relationships/slide" Target="slides/slide120.xml"/><Relationship Id="rId29" Type="http://schemas.openxmlformats.org/officeDocument/2006/relationships/slide" Target="slides/slide24.xml"/><Relationship Id="rId124" Type="http://schemas.openxmlformats.org/officeDocument/2006/relationships/slide" Target="slides/slide119.xml"/><Relationship Id="rId123" Type="http://schemas.openxmlformats.org/officeDocument/2006/relationships/slide" Target="slides/slide118.xml"/><Relationship Id="rId122" Type="http://schemas.openxmlformats.org/officeDocument/2006/relationships/slide" Target="slides/slide117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18" Type="http://schemas.openxmlformats.org/officeDocument/2006/relationships/slide" Target="slides/slide113.xml"/><Relationship Id="rId117" Type="http://schemas.openxmlformats.org/officeDocument/2006/relationships/slide" Target="slides/slide112.xml"/><Relationship Id="rId116" Type="http://schemas.openxmlformats.org/officeDocument/2006/relationships/slide" Target="slides/slide111.xml"/><Relationship Id="rId115" Type="http://schemas.openxmlformats.org/officeDocument/2006/relationships/slide" Target="slides/slide110.xml"/><Relationship Id="rId119" Type="http://schemas.openxmlformats.org/officeDocument/2006/relationships/slide" Target="slides/slide114.xml"/><Relationship Id="rId15" Type="http://schemas.openxmlformats.org/officeDocument/2006/relationships/slide" Target="slides/slide10.xml"/><Relationship Id="rId110" Type="http://schemas.openxmlformats.org/officeDocument/2006/relationships/slide" Target="slides/slide105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14" Type="http://schemas.openxmlformats.org/officeDocument/2006/relationships/slide" Target="slides/slide109.xml"/><Relationship Id="rId18" Type="http://schemas.openxmlformats.org/officeDocument/2006/relationships/slide" Target="slides/slide13.xml"/><Relationship Id="rId113" Type="http://schemas.openxmlformats.org/officeDocument/2006/relationships/slide" Target="slides/slide108.xml"/><Relationship Id="rId112" Type="http://schemas.openxmlformats.org/officeDocument/2006/relationships/slide" Target="slides/slide107.xml"/><Relationship Id="rId111" Type="http://schemas.openxmlformats.org/officeDocument/2006/relationships/slide" Target="slides/slide106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150" Type="http://schemas.openxmlformats.org/officeDocument/2006/relationships/slide" Target="slides/slide145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149" Type="http://schemas.openxmlformats.org/officeDocument/2006/relationships/slide" Target="slides/slide144.xml"/><Relationship Id="rId4" Type="http://schemas.openxmlformats.org/officeDocument/2006/relationships/slideMaster" Target="slideMasters/slideMaster1.xml"/><Relationship Id="rId148" Type="http://schemas.openxmlformats.org/officeDocument/2006/relationships/slide" Target="slides/slide143.xml"/><Relationship Id="rId9" Type="http://schemas.openxmlformats.org/officeDocument/2006/relationships/slide" Target="slides/slide4.xml"/><Relationship Id="rId143" Type="http://schemas.openxmlformats.org/officeDocument/2006/relationships/slide" Target="slides/slide138.xml"/><Relationship Id="rId142" Type="http://schemas.openxmlformats.org/officeDocument/2006/relationships/slide" Target="slides/slide137.xml"/><Relationship Id="rId141" Type="http://schemas.openxmlformats.org/officeDocument/2006/relationships/slide" Target="slides/slide136.xml"/><Relationship Id="rId140" Type="http://schemas.openxmlformats.org/officeDocument/2006/relationships/slide" Target="slides/slide135.xml"/><Relationship Id="rId5" Type="http://schemas.openxmlformats.org/officeDocument/2006/relationships/notesMaster" Target="notesMasters/notesMaster1.xml"/><Relationship Id="rId147" Type="http://schemas.openxmlformats.org/officeDocument/2006/relationships/slide" Target="slides/slide142.xml"/><Relationship Id="rId6" Type="http://schemas.openxmlformats.org/officeDocument/2006/relationships/slide" Target="slides/slide1.xml"/><Relationship Id="rId146" Type="http://schemas.openxmlformats.org/officeDocument/2006/relationships/slide" Target="slides/slide141.xml"/><Relationship Id="rId7" Type="http://schemas.openxmlformats.org/officeDocument/2006/relationships/slide" Target="slides/slide2.xml"/><Relationship Id="rId145" Type="http://schemas.openxmlformats.org/officeDocument/2006/relationships/slide" Target="slides/slide140.xml"/><Relationship Id="rId8" Type="http://schemas.openxmlformats.org/officeDocument/2006/relationships/slide" Target="slides/slide3.xml"/><Relationship Id="rId144" Type="http://schemas.openxmlformats.org/officeDocument/2006/relationships/slide" Target="slides/slide139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139" Type="http://schemas.openxmlformats.org/officeDocument/2006/relationships/slide" Target="slides/slide134.xml"/><Relationship Id="rId138" Type="http://schemas.openxmlformats.org/officeDocument/2006/relationships/slide" Target="slides/slide133.xml"/><Relationship Id="rId137" Type="http://schemas.openxmlformats.org/officeDocument/2006/relationships/slide" Target="slides/slide132.xml"/><Relationship Id="rId132" Type="http://schemas.openxmlformats.org/officeDocument/2006/relationships/slide" Target="slides/slide127.xml"/><Relationship Id="rId131" Type="http://schemas.openxmlformats.org/officeDocument/2006/relationships/slide" Target="slides/slide126.xml"/><Relationship Id="rId130" Type="http://schemas.openxmlformats.org/officeDocument/2006/relationships/slide" Target="slides/slide125.xml"/><Relationship Id="rId136" Type="http://schemas.openxmlformats.org/officeDocument/2006/relationships/slide" Target="slides/slide131.xml"/><Relationship Id="rId135" Type="http://schemas.openxmlformats.org/officeDocument/2006/relationships/slide" Target="slides/slide130.xml"/><Relationship Id="rId134" Type="http://schemas.openxmlformats.org/officeDocument/2006/relationships/slide" Target="slides/slide129.xml"/><Relationship Id="rId133" Type="http://schemas.openxmlformats.org/officeDocument/2006/relationships/slide" Target="slides/slide128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154" Type="http://schemas.openxmlformats.org/officeDocument/2006/relationships/font" Target="fonts/RobotoMono-bold.fntdata"/><Relationship Id="rId58" Type="http://schemas.openxmlformats.org/officeDocument/2006/relationships/slide" Target="slides/slide53.xml"/><Relationship Id="rId153" Type="http://schemas.openxmlformats.org/officeDocument/2006/relationships/font" Target="fonts/RobotoMono-regular.fntdata"/><Relationship Id="rId152" Type="http://schemas.openxmlformats.org/officeDocument/2006/relationships/slide" Target="slides/slide147.xml"/><Relationship Id="rId151" Type="http://schemas.openxmlformats.org/officeDocument/2006/relationships/slide" Target="slides/slide146.xml"/><Relationship Id="rId156" Type="http://schemas.openxmlformats.org/officeDocument/2006/relationships/font" Target="fonts/RobotoMono-boldItalic.fntdata"/><Relationship Id="rId155" Type="http://schemas.openxmlformats.org/officeDocument/2006/relationships/font" Target="fonts/RobotoMono-italic.fntdata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9527322b7f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9527322b7f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9527322b7f_0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29527322b7f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29527322b7f_0_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29527322b7f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9527322b7f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9527322b7f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29527322b7f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29527322b7f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29527322b7f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29527322b7f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29527322b7f_0_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29527322b7f_0_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9527322b7f_0_5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29527322b7f_0_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a1b3528c4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a1b3528c4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a1b3528c45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a1b3528c4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a1b3528c45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a1b3528c45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9527322b7f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9527322b7f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a1b3528c45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a1b3528c4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a1b3528c45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a1b3528c45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a1b3528c4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a1b3528c4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a1e078e05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a1e078e05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a1e078e05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a1e078e05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a1e078e05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a1e078e05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a1e078e05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a1e078e05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a1e078e05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a1e078e05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a1e078e053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a1e078e053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29527322b7f_0_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29527322b7f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527322b7f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9527322b7f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a1e078e05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a1e078e05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a1e078e053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a1e078e05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29527322b7f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29527322b7f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29527322b7f_0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29527322b7f_0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29527322b7f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29527322b7f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29527322b7f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29527322b7f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29527322b7f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29527322b7f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29527322b7f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29527322b7f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29527322b7f_0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29527322b7f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29527322b7f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29527322b7f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527322b7f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9527322b7f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29527322b7f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29527322b7f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29527322b7f_0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29527322b7f_0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29527322b7f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29527322b7f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29527322b7f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29527322b7f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29527322b7f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29527322b7f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29527322b7f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29527322b7f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29527322b7f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29527322b7f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29527322b7f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29527322b7f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29527322b7f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29527322b7f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29527322b7f_0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29527322b7f_0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9527322b7f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9527322b7f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29527322b7f_0_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29527322b7f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29527322b7f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29527322b7f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29527322b7f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29527322b7f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29527322b7f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29527322b7f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29527322b7f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29527322b7f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29527322b7f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29527322b7f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29527322b7f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29527322b7f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29527322b7f_0_5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" name="Google Shape;914;g29527322b7f_0_5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9527322b7f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9527322b7f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9527322b7f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9527322b7f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9527322b7f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9527322b7f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9527322b7f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9527322b7f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9527322b7f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9527322b7f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9527322b7f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9527322b7f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9527322b7f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9527322b7f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9527322b7f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9527322b7f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9527322b7f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9527322b7f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9527322b7f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9527322b7f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9527322b7f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9527322b7f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9527322b7f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9527322b7f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9527322b7f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9527322b7f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9527322b7f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9527322b7f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9527322b7f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9527322b7f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9527322b7f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9527322b7f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527322b7f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527322b7f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9527322b7f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9527322b7f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a0a1256da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a0a1256d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a0a1256da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a0a1256da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0a1256da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a0a1256da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a0a1256da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a0a1256da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9c2b6a4b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9c2b6a4b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9527322b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29527322b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c2b6a4bcb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c2b6a4bcb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9c2b6a4bc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9c2b6a4bc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9527322b7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9527322b7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527322b7f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527322b7f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9c2b6a4bc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9c2b6a4bc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9527322b7f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29527322b7f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9527322b7f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9527322b7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9c2b6a4bcb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9c2b6a4bcb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9c2b6a4bc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9c2b6a4bc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9c2b6a4bc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9c2b6a4bc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9c2b6a4bcb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9c2b6a4bcb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9c2b6a4bc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9c2b6a4bc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9c2b6a4bc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9c2b6a4bc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9c2b6a4bcb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9c2b6a4bcb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527322b7f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527322b7f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c2b6a4bcb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c2b6a4bcb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9c2b6a4bcb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9c2b6a4bcb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9c2b6a4bcb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9c2b6a4bcb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9c2b6a4bcb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9c2b6a4bcb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c2b6a4bcb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c2b6a4bcb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9c2b6a4bcb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9c2b6a4bcb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9c2b6a4bcb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9c2b6a4bcb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9c2b6a4bcb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9c2b6a4bcb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9c2b6a4bc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9c2b6a4bc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9c2b6a4bcb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9c2b6a4bcb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9527322b7f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9527322b7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9c2b6a4bcb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9c2b6a4bcb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9c2b6a4bcb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9c2b6a4bcb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9c2b6a4bcb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9c2b6a4bcb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9c2b6a4bcb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9c2b6a4bcb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9c2b6a4bcb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9c2b6a4bcb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9c2b6a4bcb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9c2b6a4bcb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9c2b6a4bcb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9c2b6a4bcb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9c2b6a4bcb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9c2b6a4bcb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9c2b6a4bcb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9c2b6a4bcb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9c2b6a4bcb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9c2b6a4bcb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9527322b7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9527322b7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9c2b6a4bcb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9c2b6a4bcb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9c2b6a4bcb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9c2b6a4bcb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9c2b6a4bcb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9c2b6a4bcb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9c2b6a4bcb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9c2b6a4bcb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9c2b6a4bcb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9c2b6a4bcb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9c2b6a4bcb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9c2b6a4bcb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9c2b6a4bcb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9c2b6a4bcb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9c2b6a4bcb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9c2b6a4bcb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9c2b6a4bcb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9c2b6a4bcb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9c2b6a4bcb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9c2b6a4bcb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9527322b7f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9527322b7f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9c2b6a4bcb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9c2b6a4bcb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9c2b6a4bcb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9c2b6a4bcb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9c2b6a4bcb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9c2b6a4bcb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9c2b6a4bcb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9c2b6a4bcb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9c2b6a4bcb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9c2b6a4bcb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9c2b6a4bcb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9c2b6a4bcb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29527322b7f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29527322b7f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9c2b6a4bcb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9c2b6a4bcb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9c2b6a4bcb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9c2b6a4bcb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9c2b6a4bcb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9c2b6a4bcb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9527322b7f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9527322b7f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9c2b6a4bcb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9c2b6a4bcb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9c2b6a4bcb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9c2b6a4bcb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9c2b6a4bcb_0_3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9c2b6a4bcb_0_3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a1b3528c4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a1b3528c4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a1b3528c4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a1b3528c4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a1b3528c4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a1b3528c4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29527322b7f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29527322b7f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29527322b7f_0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29527322b7f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9527322b7f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9527322b7f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9527322b7f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9527322b7f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sz="1200">
                <a:solidFill>
                  <a:srgbClr val="000000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sz="1200">
                <a:solidFill>
                  <a:srgbClr val="000000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4.pn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2.xm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3.xml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5.xml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6.xml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8.xml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0.xml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1.xml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3.xml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4.xml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5.xml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6.xml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7.xml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8.xml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0.xml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1.xml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2.xml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3.xml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4.xml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5.xml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6.xml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7.xml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8.xml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9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0.xml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1.xml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2.xml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3.xml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4.xml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5.xml"/><Relationship Id="rId3" Type="http://schemas.openxmlformats.org/officeDocument/2006/relationships/image" Target="../media/image5.png"/></Relationships>
</file>

<file path=ppt/slides/_rels/slide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6.xml"/></Relationships>
</file>

<file path=ppt/slides/_rels/slide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7.xml"/></Relationships>
</file>

<file path=ppt/slides/_rels/slide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8.xml"/></Relationships>
</file>

<file path=ppt/slides/_rels/slide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9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0.xml"/></Relationships>
</file>

<file path=ppt/slides/_rels/slide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1.xml"/></Relationships>
</file>

<file path=ppt/slides/_rels/slide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2.xml"/></Relationships>
</file>

<file path=ppt/slides/_rels/slide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3.xml"/></Relationships>
</file>

<file path=ppt/slides/_rels/slide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4.xml"/></Relationships>
</file>

<file path=ppt/slides/_rels/slide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5.xml"/></Relationships>
</file>

<file path=ppt/slides/_rels/slide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6.xml"/></Relationships>
</file>

<file path=ppt/slides/_rels/slide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7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gif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1141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Принципы разработки ПО. </a:t>
            </a:r>
            <a:r>
              <a:rPr lang="en"/>
              <a:t>SOLID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Что делать?</a:t>
            </a:r>
            <a:endParaRPr/>
          </a:p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Требования меняются → нужно, чтобы при изменении требований не пришлось переделывать весь проект.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Большая кодовая база → нужно, чтобы можно было работать над проектом, не держа все его детали в голове.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Высокая сложность → нужны абстракции, позволяющие скрыть часть сложности.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1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Loose coupling, high cohesion 👍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Tight coupling, low cohesion 👎</a:t>
            </a:r>
            <a:endParaRPr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7" name="Google Shape;647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7138" y="152400"/>
            <a:ext cx="556972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Почему сильный coupling — плохо</a:t>
            </a:r>
            <a:endParaRPr/>
          </a:p>
        </p:txBody>
      </p:sp>
      <p:sp>
        <p:nvSpPr>
          <p:cNvPr id="653" name="Google Shape;653;p1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Изменения в одном модуле по цепочке распространяются на всю систему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При попытке переиспользовать один модуль подтягиваются другие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Кусок логики тяжелее понять, если он разбросан по нескольким модулям</a:t>
            </a:r>
            <a:endParaRPr sz="2600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Почему низкий cohesion — это плохо</a:t>
            </a:r>
            <a:endParaRPr/>
          </a:p>
        </p:txBody>
      </p:sp>
      <p:sp>
        <p:nvSpPr>
          <p:cNvPr id="659" name="Google Shape;659;p1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У модуля слишком много разнообразной ответственности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Изменения в модуле затрагивают много логики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Кусок кода сложнее понять, если он делает слишком много всего</a:t>
            </a:r>
            <a:endParaRPr sz="2600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Coupling и cohesion взаимосвязаны</a:t>
            </a:r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Виды coupling</a:t>
            </a:r>
            <a:endParaRPr/>
          </a:p>
        </p:txBody>
      </p:sp>
      <p:sp>
        <p:nvSpPr>
          <p:cNvPr id="670" name="Google Shape;670;p1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Procedural programming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Content coupling (high)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Common coupling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 coupling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Stamp coupling (data-structured coupling)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coupling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Message coupling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Object-oriented programming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Subclass coupling</a:t>
            </a:r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1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Виды cohesion</a:t>
            </a:r>
            <a:endParaRPr/>
          </a:p>
        </p:txBody>
      </p:sp>
      <p:sp>
        <p:nvSpPr>
          <p:cNvPr id="676" name="Google Shape;676;p1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Coincidental cohesion (worst)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Logical cohesion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Temporal cohesion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Procedural cohesion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Communicational/informational cohesion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Sequential cohesion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Functional cohesion (best)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Perfect cohesion (atomic)</a:t>
            </a:r>
            <a:endParaRPr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ISP: классический пример</a:t>
            </a:r>
            <a:endParaRPr/>
          </a:p>
        </p:txBody>
      </p:sp>
      <p:sp>
        <p:nvSpPr>
          <p:cNvPr id="682" name="Google Shape;682;p1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class Modem :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IModem {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void Dial(std::string number) {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... 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void Send(char[] data) {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... 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char[] Receive(int length) {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... 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void HangUp() { 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... 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ISP: исправляем</a:t>
            </a:r>
            <a:endParaRPr/>
          </a:p>
        </p:txBody>
      </p:sp>
      <p:sp>
        <p:nvSpPr>
          <p:cNvPr id="688" name="Google Shape;688;p1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class IModemConnection {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irtual void Dial(std::string number) = 0;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2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virtual</a:t>
            </a:r>
            <a:r>
              <a:rPr lang="en"/>
              <a:t> </a:t>
            </a: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void HangUp() = 0;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class </a:t>
            </a: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IDataStream {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2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virtual </a:t>
            </a: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void Send(char[] data</a:t>
            </a: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) = 0;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2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virtual </a:t>
            </a: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char[] Receive(int length) = 0;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1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Почему плохо нарушать ISP</a:t>
            </a:r>
            <a:endParaRPr/>
          </a:p>
        </p:txBody>
      </p:sp>
      <p:sp>
        <p:nvSpPr>
          <p:cNvPr id="694" name="Google Shape;694;p1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Клиенты становятся заточены под конкретную реализацию и не могут работать с альтернативами. 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Клиенты могут приобретать ответственность за такие варианты работы с сервисами, которые изначально не предполагались.</a:t>
            </a:r>
            <a:endParaRPr sz="2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Вопросы при промышленной разработке</a:t>
            </a:r>
            <a:endParaRPr/>
          </a:p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Как сделать код простым для модификации?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600"/>
              <a:t>Как масштабировать кодовую базу?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/>
              <a:t>Как контролировать рост сложности?</a:t>
            </a:r>
            <a:endParaRPr sz="2600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 инверсии зависимостей</a:t>
            </a:r>
            <a:endParaRPr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DIP</a:t>
            </a:r>
            <a:endParaRPr/>
          </a:p>
        </p:txBody>
      </p:sp>
      <p:sp>
        <p:nvSpPr>
          <p:cNvPr id="705" name="Google Shape;705;p1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AutoNum type="arabicParenR"/>
            </a:pPr>
            <a:r>
              <a:rPr lang="en" sz="2600"/>
              <a:t>Модули верхнего уровня не должны зависеть от модулей нижнего уровня. И те и другие должны зависеть от абстракций.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AutoNum type="arabicParenR"/>
            </a:pPr>
            <a:r>
              <a:rPr lang="en" sz="2600"/>
              <a:t>Абстракции не должны зависеть от деталей. Детали должны зависеть от абстракций.</a:t>
            </a:r>
            <a:endParaRPr sz="2600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DIP: нарушение</a:t>
            </a:r>
            <a:endParaRPr/>
          </a:p>
        </p:txBody>
      </p:sp>
      <p:sp>
        <p:nvSpPr>
          <p:cNvPr id="711" name="Google Shape;711;p1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class Program {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ublic: 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static void Main() {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Reporter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reporter = Reporter();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   reporter.SendReports();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} 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1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DIP: нарушение</a:t>
            </a:r>
            <a:endParaRPr/>
          </a:p>
        </p:txBody>
      </p:sp>
      <p:sp>
        <p:nvSpPr>
          <p:cNvPr id="717" name="Google Shape;717;p1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class Reporter {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p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ublic: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void SendReports() {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ReportBuilder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reportBuilder = ReportBuilder();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 std::list&lt;Report&gt; reports = reportBuilder.CreateReports();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 if (reports.Count == 0)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t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hrow NoReportsException();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EmailReportSender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reportSender = EmailReportSender();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 for (Report report in reports)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   reportSender.Send(report);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DIP: почему это нарушение</a:t>
            </a:r>
            <a:endParaRPr/>
          </a:p>
        </p:txBody>
      </p:sp>
      <p:sp>
        <p:nvSpPr>
          <p:cNvPr id="723" name="Google Shape;723;p1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 sz="2600"/>
              <a:t>Нарушается SRP: Reporter сам отвечает за всё, что происходит с отчетами</a:t>
            </a:r>
            <a:endParaRPr sz="2600"/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 sz="2600"/>
              <a:t>Нарушается OCP: нельзя заменить EmailReportSender на SmsReportSender</a:t>
            </a:r>
            <a:endParaRPr sz="2600"/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 sz="2600"/>
              <a:t>Невозможно изолированно протестировать класс, подсунув моковую или фейковую реализацию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1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DIP: исправляем</a:t>
            </a:r>
            <a:endParaRPr/>
          </a:p>
        </p:txBody>
      </p:sp>
      <p:sp>
        <p:nvSpPr>
          <p:cNvPr id="729" name="Google Shape;729;p1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class IReportBuilder {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irtual std::list&lt;Report&gt; 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      CreateReports() = 0;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 IReportSender {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irtual void Send(Report report) = 0;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1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DIP: исправляем</a:t>
            </a:r>
            <a:endParaRPr/>
          </a:p>
        </p:txBody>
      </p:sp>
      <p:sp>
        <p:nvSpPr>
          <p:cNvPr id="735" name="Google Shape;735;p1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class Reporter :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 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IReporter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private: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IReportBuilder reportBuilder;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IReportSender reportSender;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Reporter(IReportBuilder reportBuilder, IReportSender reportSender)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   this.reportBuilder = reportBuilder;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   this.reportSender = reportSender;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irtual void SendReports() override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   std::list&lt;Report&gt; reports = reportBuilder.CreateReports();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   if (reports.Count == 0)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      throw NoReportsException();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   for (Report report in reports)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      reportSender.Send(report);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DIP: исправляем</a:t>
            </a:r>
            <a:endParaRPr/>
          </a:p>
        </p:txBody>
      </p:sp>
      <p:sp>
        <p:nvSpPr>
          <p:cNvPr id="741" name="Google Shape;741;p1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main() {</a:t>
            </a:r>
            <a:endParaRPr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ReportBuilder </a:t>
            </a: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builder = ReportBuilder();</a:t>
            </a:r>
            <a:endParaRPr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SmsReportSender </a:t>
            </a: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sender = SmsReportSender();</a:t>
            </a:r>
            <a:endParaRPr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2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Reporter </a:t>
            </a: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reporter = Reporter(builder, sender);</a:t>
            </a:r>
            <a:endParaRPr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  reporter.SendReports();</a:t>
            </a:r>
            <a:endParaRPr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  return 0;</a:t>
            </a:r>
            <a:endParaRPr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Почему плохо нарушать DIP</a:t>
            </a:r>
            <a:endParaRPr/>
          </a:p>
        </p:txBody>
      </p:sp>
      <p:sp>
        <p:nvSpPr>
          <p:cNvPr id="747" name="Google Shape;747;p1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 sz="2600"/>
              <a:t>Жесткость: тяжело менять систему, потому что каждое изменение затрагивает много ее частей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 sz="2600"/>
              <a:t>Хрупкость: когда вносите изменения в одну часть системы, в неожиданном месте ломается другая.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 sz="2600"/>
              <a:t>Неподвижность: сложно повторно использовать код в другом сценарии или приложении, потому что модули сильно связаны между собой</a:t>
            </a:r>
            <a:endParaRPr sz="2600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Выводы</a:t>
            </a:r>
            <a:endParaRPr/>
          </a:p>
        </p:txBody>
      </p:sp>
      <p:sp>
        <p:nvSpPr>
          <p:cNvPr id="753" name="Google Shape;753;p1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600"/>
          </a:p>
        </p:txBody>
      </p:sp>
      <p:pic>
        <p:nvPicPr>
          <p:cNvPr id="754" name="Google Shape;754;p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6238"/>
            <a:ext cx="9143998" cy="423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Архитектура</a:t>
            </a:r>
            <a:endParaRPr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1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Over-SOLID</a:t>
            </a:r>
            <a:endParaRPr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1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Over-SOLID</a:t>
            </a:r>
            <a:endParaRPr/>
          </a:p>
        </p:txBody>
      </p:sp>
      <p:sp>
        <p:nvSpPr>
          <p:cNvPr id="765" name="Google Shape;765;p1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Over-SRP: много мелких классов с размытой ответственностью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Over-OCP: решения слишком абстрактны и </a:t>
            </a:r>
            <a:r>
              <a:rPr lang="en" sz="2200">
                <a:solidFill>
                  <a:schemeClr val="dk1"/>
                </a:solidFill>
              </a:rPr>
              <a:t>переусложнены </a:t>
            </a:r>
            <a:r>
              <a:rPr lang="en" sz="2200"/>
              <a:t>ради возможности расширения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Over-LSP: чрезмерное или отсутствующее наследование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Over-ISP: много мелких бесполезных интерфейсов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/>
              <a:t>Over-DIP: всё настолько изолировано и абстрагировано, что в коде невозможно найти логику</a:t>
            </a:r>
            <a:endParaRPr sz="2200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Другие п</a:t>
            </a:r>
            <a:r>
              <a:rPr lang="en"/>
              <a:t>ринципы разработки ПО</a:t>
            </a:r>
            <a:endParaRPr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Три самых известных принципа</a:t>
            </a:r>
            <a:endParaRPr/>
          </a:p>
        </p:txBody>
      </p:sp>
      <p:sp>
        <p:nvSpPr>
          <p:cNvPr id="776" name="Google Shape;776;p1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DRY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KISS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YAGNI</a:t>
            </a:r>
            <a:endParaRPr sz="2600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Принципы разработки ПО</a:t>
            </a:r>
            <a:endParaRPr/>
          </a:p>
        </p:txBody>
      </p:sp>
      <p:sp>
        <p:nvSpPr>
          <p:cNvPr id="782" name="Google Shape;782;p1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Помогают оценить решение и понять, хорошее оно или плохое.</a:t>
            </a:r>
            <a:endParaRPr sz="2600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Don’t Repeat Yourself</a:t>
            </a:r>
            <a:endParaRPr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DRY</a:t>
            </a:r>
            <a:endParaRPr/>
          </a:p>
        </p:txBody>
      </p:sp>
      <p:sp>
        <p:nvSpPr>
          <p:cNvPr id="793" name="Google Shape;793;p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У каждого фрагмента знаний должно быть единственное, недвусмысленное, непререкаемое представление в системе.</a:t>
            </a:r>
            <a:endParaRPr sz="2600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DRY</a:t>
            </a:r>
            <a:endParaRPr/>
          </a:p>
        </p:txBody>
      </p:sp>
      <p:sp>
        <p:nvSpPr>
          <p:cNvPr id="799" name="Google Shape;799;p1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Разбиваем систему на части, чтобы каждая полностью отвечала за определенные действия</a:t>
            </a:r>
            <a:endParaRPr sz="2600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Не всегда дублирование нарушает DRY</a:t>
            </a:r>
            <a:endParaRPr/>
          </a:p>
        </p:txBody>
      </p:sp>
      <p:sp>
        <p:nvSpPr>
          <p:cNvPr id="805" name="Google Shape;805;p1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Замечайте случайные совпадения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Правило трех</a:t>
            </a:r>
            <a:endParaRPr sz="2600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14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It Simple Stupid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Архитектура</a:t>
            </a:r>
            <a:endParaRPr/>
          </a:p>
        </p:txBody>
      </p:sp>
      <p:sp>
        <p:nvSpPr>
          <p:cNvPr id="126" name="Google Shape;12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Архитектура — набор высокоуровневых решений по организации системы.</a:t>
            </a:r>
            <a:endParaRPr sz="2600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KISS</a:t>
            </a:r>
            <a:endParaRPr/>
          </a:p>
        </p:txBody>
      </p:sp>
      <p:sp>
        <p:nvSpPr>
          <p:cNvPr id="816" name="Google Shape;816;p1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Простое</a:t>
            </a:r>
            <a:r>
              <a:rPr lang="en" sz="2600"/>
              <a:t> решение — это хорошо.</a:t>
            </a:r>
            <a:endParaRPr sz="2600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KISS</a:t>
            </a:r>
            <a:endParaRPr/>
          </a:p>
        </p:txBody>
      </p:sp>
      <p:sp>
        <p:nvSpPr>
          <p:cNvPr id="822" name="Google Shape;822;p1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Чем сложнее решение — тем больше возможностей сломаться.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/>
              <a:t>Усложнить проще, чем упростить.</a:t>
            </a:r>
            <a:endParaRPr sz="2600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1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KISS: закон Кернигана</a:t>
            </a:r>
            <a:endParaRPr/>
          </a:p>
        </p:txBody>
      </p:sp>
      <p:sp>
        <p:nvSpPr>
          <p:cNvPr id="828" name="Google Shape;828;p1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«Отладка кода в два раза тяжелее, чем его написание. Поэтому, если вы пишете код на пределе умственных возможностей, вам, по определению, не хватит ума, чтобы его отлаживать»</a:t>
            </a:r>
            <a:endParaRPr sz="2600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1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Aren’t Gonna Need It</a:t>
            </a:r>
            <a:endParaRPr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1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YAGNI</a:t>
            </a:r>
            <a:endParaRPr/>
          </a:p>
        </p:txBody>
      </p:sp>
      <p:sp>
        <p:nvSpPr>
          <p:cNvPr id="839" name="Google Shape;839;p1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Лишние абстракции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Лишние библиотеки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Малополезные, но дорогие функции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Проектирование «на всякий случай»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Возможности «на будущее»</a:t>
            </a:r>
            <a:endParaRPr sz="2600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Ортогональность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1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600"/>
          </a:p>
        </p:txBody>
      </p:sp>
      <p:pic>
        <p:nvPicPr>
          <p:cNvPr id="846" name="Google Shape;846;p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3650" y="1152475"/>
            <a:ext cx="3996701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1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Ортогональность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1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Исключайте взаимное влияние несвязанных компонентов системы.</a:t>
            </a:r>
            <a:endParaRPr sz="2600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Сокрытие информации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1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Защищаем другие части программы от распространения изменений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Предоставляем стабильный интерфейс</a:t>
            </a:r>
            <a:endParaRPr sz="2600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1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 наименьшего удивления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1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Поведение элемента системы должно максимально соответствовать ожиданиям пользователя.</a:t>
            </a:r>
            <a:endParaRPr sz="2600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9" name="Google Shape;869;p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450" y="152400"/>
            <a:ext cx="716710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Архитектуре можно научиться только на опыте, но мы узнаем принципы хорошей архитектуры</a:t>
            </a:r>
            <a:endParaRPr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1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 наименьшего удивления: Python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1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def append_to(element, to=[]):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 to.append(element)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 return to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1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Разделение команд и запросов (CQS)</a:t>
            </a:r>
            <a:endParaRPr/>
          </a:p>
        </p:txBody>
      </p:sp>
      <p:sp>
        <p:nvSpPr>
          <p:cNvPr id="881" name="Google Shape;881;p1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Команда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Запрос</a:t>
            </a:r>
            <a:endParaRPr sz="2600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Разделение команд и запросов (CQS)</a:t>
            </a:r>
            <a:endParaRPr/>
          </a:p>
        </p:txBody>
      </p:sp>
      <p:sp>
        <p:nvSpPr>
          <p:cNvPr id="887" name="Google Shape;887;p1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Базы данных: INSERT и SELECT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/>
              <a:t>HTTP: POST и GET</a:t>
            </a:r>
            <a:endParaRPr sz="2600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Самодокументируемый код</a:t>
            </a:r>
            <a:endParaRPr/>
          </a:p>
        </p:txBody>
      </p:sp>
      <p:sp>
        <p:nvSpPr>
          <p:cNvPr id="893" name="Google Shape;893;p1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Код должен сам выражать смысл, заложенный в него.</a:t>
            </a:r>
            <a:endParaRPr sz="2600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1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Разделение уровней абстракций</a:t>
            </a:r>
            <a:endParaRPr/>
          </a:p>
        </p:txBody>
      </p:sp>
      <p:sp>
        <p:nvSpPr>
          <p:cNvPr id="899" name="Google Shape;899;p1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Не смешивать инфраструктуру и бизнес-логику.</a:t>
            </a:r>
            <a:endParaRPr sz="2600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1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Easy to use and hard to misuse</a:t>
            </a:r>
            <a:endParaRPr/>
          </a:p>
        </p:txBody>
      </p:sp>
      <p:sp>
        <p:nvSpPr>
          <p:cNvPr id="905" name="Google Shape;905;p1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Хороший интерфейс:</a:t>
            </a:r>
            <a:endParaRPr sz="2600"/>
          </a:p>
          <a:p>
            <a:pPr indent="-393700" lvl="0" marL="457200" rtl="0" algn="l">
              <a:spcBef>
                <a:spcPts val="160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Легко использовать правильно, потому что это самый простой способ его использования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Сложно использовать неправильно, потому что он исключает возможность ошибок</a:t>
            </a:r>
            <a:endParaRPr sz="2600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Принципы разработки ПО</a:t>
            </a:r>
            <a:endParaRPr/>
          </a:p>
        </p:txBody>
      </p:sp>
      <p:sp>
        <p:nvSpPr>
          <p:cNvPr id="911" name="Google Shape;911;p1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Помогают оценить решение и понять, хорошее оно или плохое.</a:t>
            </a:r>
            <a:endParaRPr sz="2600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15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Литература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Объектно-ориентированное программирование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Объекты</a:t>
            </a:r>
            <a:endParaRPr/>
          </a:p>
        </p:txBody>
      </p:sp>
      <p:sp>
        <p:nvSpPr>
          <p:cNvPr id="142" name="Google Shape;14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Объекты позволяют ограничить область программы, которую мы держим в голове.</a:t>
            </a:r>
            <a:endParaRPr sz="2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Объекты</a:t>
            </a:r>
            <a:endParaRPr/>
          </a:p>
        </p:txBody>
      </p:sp>
      <p:sp>
        <p:nvSpPr>
          <p:cNvPr id="148" name="Google Shape;14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Объекты позволяют моделировать в коде предметную область бизнеса.</a:t>
            </a:r>
            <a:endParaRPr sz="2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ООП: терминология</a:t>
            </a:r>
            <a:endParaRPr/>
          </a:p>
        </p:txBody>
      </p:sp>
      <p:sp>
        <p:nvSpPr>
          <p:cNvPr id="154" name="Google Shape;15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Класс </a:t>
            </a:r>
            <a:r>
              <a:rPr lang="en" sz="2600"/>
              <a:t>— это описание сущности, состоящей из полей (данных) и методов (операций над этими данными).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Класс</a:t>
            </a:r>
            <a:endParaRPr/>
          </a:p>
        </p:txBody>
      </p:sp>
      <p:sp>
        <p:nvSpPr>
          <p:cNvPr id="160" name="Google Shape;16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class Employee {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std::string name;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hourlyRate;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 int CalculateWage(int hours) {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    return hours * hourlyRate;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Хороший код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Синтаксически корректен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Решает задачу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Не содержит ошибок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Работает эффективно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Правильно оформлен</a:t>
            </a:r>
            <a:endParaRPr sz="2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ООП: терминология</a:t>
            </a:r>
            <a:endParaRPr/>
          </a:p>
        </p:txBody>
      </p:sp>
      <p:sp>
        <p:nvSpPr>
          <p:cNvPr id="166" name="Google Shape;16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Не все поля класса доступны снаружи. Это </a:t>
            </a:r>
            <a:r>
              <a:rPr b="1" lang="en" sz="2600"/>
              <a:t>инкапсуляция</a:t>
            </a:r>
            <a:r>
              <a:rPr lang="en" sz="2600"/>
              <a:t>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ООП: терминология</a:t>
            </a:r>
            <a:endParaRPr/>
          </a:p>
        </p:txBody>
      </p:sp>
      <p:sp>
        <p:nvSpPr>
          <p:cNvPr id="172" name="Google Shape;172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Объекты </a:t>
            </a:r>
            <a:r>
              <a:rPr lang="en" sz="2600"/>
              <a:t>— экземпляры класса, имеющие собственное состояние.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Employee ivan = Employee("Ivan", 100);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latin typeface="Roboto Mono"/>
                <a:ea typeface="Roboto Mono"/>
                <a:cs typeface="Roboto Mono"/>
                <a:sym typeface="Roboto Mono"/>
              </a:rPr>
              <a:t>Employee masha = Employee("Masha", 200);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ООП: терминология</a:t>
            </a:r>
            <a:endParaRPr/>
          </a:p>
        </p:txBody>
      </p:sp>
      <p:sp>
        <p:nvSpPr>
          <p:cNvPr id="178" name="Google Shape;17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Интерфейс </a:t>
            </a:r>
            <a:r>
              <a:rPr lang="en" sz="2600"/>
              <a:t>— определение функциональности без реализации.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Интерфейс</a:t>
            </a:r>
            <a:endParaRPr/>
          </a:p>
        </p:txBody>
      </p:sp>
      <p:sp>
        <p:nvSpPr>
          <p:cNvPr id="184" name="Google Shape;184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IPerson {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irtual std::string GetName() = 0;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irtual DateTime GetBirthDate() = 0;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"/>
                <a:ea typeface="Roboto Mono"/>
                <a:cs typeface="Roboto Mono"/>
                <a:sym typeface="Roboto Mono"/>
              </a:rPr>
              <a:t>class Employee : public IPerson { ... }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class Client :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IPerson { ... }</a:t>
            </a:r>
            <a:endParaRPr sz="20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ООП: терминология</a:t>
            </a:r>
            <a:endParaRPr/>
          </a:p>
        </p:txBody>
      </p:sp>
      <p:sp>
        <p:nvSpPr>
          <p:cNvPr id="190" name="Google Shape;190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Полиморфизм </a:t>
            </a:r>
            <a:r>
              <a:rPr lang="en" sz="2600"/>
              <a:t>— возможность использовать объекты с одинаковым интерфейсом без информации об их конкретном типе и внутренней структуре.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Полиморфизм</a:t>
            </a:r>
            <a:endParaRPr/>
          </a:p>
        </p:txBody>
      </p:sp>
      <p:sp>
        <p:nvSpPr>
          <p:cNvPr id="196" name="Google Shape;196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 Mono"/>
                <a:ea typeface="Roboto Mono"/>
                <a:cs typeface="Roboto Mono"/>
                <a:sym typeface="Roboto Mono"/>
              </a:rPr>
              <a:t>class BirthdayChecker {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 Mono"/>
                <a:ea typeface="Roboto Mono"/>
                <a:cs typeface="Roboto Mono"/>
                <a:sym typeface="Roboto Mono"/>
              </a:rPr>
              <a:t>   bool IsBirthday(IPerson person) {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 Mono"/>
                <a:ea typeface="Roboto Mono"/>
                <a:cs typeface="Roboto Mono"/>
                <a:sym typeface="Roboto Mono"/>
              </a:rPr>
              <a:t>      return person.birthDate.date == DateTime.Today;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ООП: терминология</a:t>
            </a:r>
            <a:endParaRPr/>
          </a:p>
        </p:txBody>
      </p:sp>
      <p:sp>
        <p:nvSpPr>
          <p:cNvPr id="202" name="Google Shape;202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Благодаря инкапсуляции и полиморфизму, мы можем абстрагироваться от деталей реализации. 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ООП: терминология</a:t>
            </a:r>
            <a:endParaRPr/>
          </a:p>
        </p:txBody>
      </p:sp>
      <p:sp>
        <p:nvSpPr>
          <p:cNvPr id="208" name="Google Shape;208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Наследование</a:t>
            </a:r>
            <a:r>
              <a:rPr lang="en" sz="2600"/>
              <a:t> — описание класса на основе существующего с частичным заимствованием функциональности.</a:t>
            </a:r>
            <a:endParaRPr sz="2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Наследование</a:t>
            </a:r>
            <a:endParaRPr/>
          </a:p>
        </p:txBody>
      </p:sp>
      <p:sp>
        <p:nvSpPr>
          <p:cNvPr id="214" name="Google Shape;214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class RegionalEmployee : public Employee {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int regionalCoefficient;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virtual int CalculateWage(int hours) override {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 return </a:t>
            </a: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this.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CalculateWage(hours) * regionalCoefficient;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Три основания ООП</a:t>
            </a:r>
            <a:endParaRPr/>
          </a:p>
        </p:txBody>
      </p:sp>
      <p:sp>
        <p:nvSpPr>
          <p:cNvPr id="220" name="Google Shape;220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Инкапсуляция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600"/>
              <a:t>Наследование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</a:rPr>
              <a:t>Полиморфизм</a:t>
            </a:r>
            <a:endParaRPr sz="2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Промышленная разработка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Требования неполные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Требования меняются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Команда разработки большая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>
                <a:solidFill>
                  <a:schemeClr val="dk1"/>
                </a:solidFill>
              </a:rPr>
              <a:t>Код сложный</a:t>
            </a:r>
            <a:endParaRPr sz="26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SOLID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Принципы SOLID</a:t>
            </a:r>
            <a:endParaRPr/>
          </a:p>
        </p:txBody>
      </p:sp>
      <p:sp>
        <p:nvSpPr>
          <p:cNvPr id="231" name="Google Shape;231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Пять принципов объектно-ориентированного проектирования, собранные Робертом </a:t>
            </a:r>
            <a:r>
              <a:rPr lang="en" sz="2600"/>
              <a:t>Мартином.</a:t>
            </a:r>
            <a:endParaRPr sz="26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Принципы SOLID</a:t>
            </a:r>
            <a:endParaRPr/>
          </a:p>
        </p:txBody>
      </p:sp>
      <p:sp>
        <p:nvSpPr>
          <p:cNvPr id="237" name="Google Shape;237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S</a:t>
            </a:r>
            <a:r>
              <a:rPr lang="en" sz="2600"/>
              <a:t>ingle Responsibility Principle (SRP)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600"/>
              <a:t>O</a:t>
            </a:r>
            <a:r>
              <a:rPr lang="en" sz="2600"/>
              <a:t>pen-Closed Principle (OCP)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600"/>
              <a:t>L</a:t>
            </a:r>
            <a:r>
              <a:rPr lang="en" sz="2600"/>
              <a:t>iskov Substitution Principle (LSP)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600"/>
              <a:t>I</a:t>
            </a:r>
            <a:r>
              <a:rPr lang="en" sz="2600"/>
              <a:t>nterface Segregation Principle (ISP)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600"/>
              <a:t>D</a:t>
            </a:r>
            <a:r>
              <a:rPr lang="en" sz="2600"/>
              <a:t>ependency Inversion Principle (DIP)</a:t>
            </a:r>
            <a:endParaRPr sz="26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 единственной ответственности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SRP</a:t>
            </a:r>
            <a:endParaRPr/>
          </a:p>
        </p:txBody>
      </p:sp>
      <p:sp>
        <p:nvSpPr>
          <p:cNvPr id="248" name="Google Shape;248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У класса должна быть лишь одна причина для изменения.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/>
              <a:t>Другая формулировка: Модуль должен отвечать за одного и только за одного актора.</a:t>
            </a:r>
            <a:endParaRPr sz="26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Ортогональность + high cohesion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Нарушение SRP		 			 Использование SRP</a:t>
            </a:r>
            <a:endParaRPr/>
          </a:p>
        </p:txBody>
      </p:sp>
      <p:sp>
        <p:nvSpPr>
          <p:cNvPr id="259" name="Google Shape;259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60" name="Google Shape;26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07234"/>
            <a:ext cx="9144001" cy="3806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SRP: Active Record</a:t>
            </a:r>
            <a:endParaRPr/>
          </a:p>
        </p:txBody>
      </p:sp>
      <p:sp>
        <p:nvSpPr>
          <p:cNvPr id="266" name="Google Shape;266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// создание пользователя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Accounts accounts = Accounts();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account.AddNew();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account.name = "Name";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account.Save();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// загрузка объекта по Id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Accounts accounts = Accounts()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account.LoadByPrimaryKey(1);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// загрузка связной коллекции при обращении к свойству объекта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Roles list = account.roles;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SRP: Active Record</a:t>
            </a:r>
            <a:endParaRPr/>
          </a:p>
        </p:txBody>
      </p:sp>
      <p:sp>
        <p:nvSpPr>
          <p:cNvPr id="272" name="Google Shape;272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highlight>
                  <a:srgbClr val="FFFFFF"/>
                </a:highlight>
              </a:rPr>
              <a:t>В данном случае объект Account имеет несколько ответственностей:</a:t>
            </a:r>
            <a:endParaRPr sz="2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" sz="2600">
                <a:solidFill>
                  <a:schemeClr val="dk1"/>
                </a:solidFill>
                <a:highlight>
                  <a:srgbClr val="FFFFFF"/>
                </a:highlight>
              </a:rPr>
              <a:t>является объектом домена и хранит бизнес-правила, например, связь с коллекцией ролей</a:t>
            </a:r>
            <a:endParaRPr sz="2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" sz="2600">
                <a:solidFill>
                  <a:schemeClr val="dk1"/>
                </a:solidFill>
                <a:highlight>
                  <a:srgbClr val="FFFFFF"/>
                </a:highlight>
              </a:rPr>
              <a:t>является точкой доступа к базе данных</a:t>
            </a:r>
            <a:endParaRPr sz="2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SRP: Active Record</a:t>
            </a:r>
            <a:endParaRPr/>
          </a:p>
        </p:txBody>
      </p:sp>
      <p:sp>
        <p:nvSpPr>
          <p:cNvPr id="278" name="Google Shape;278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// создание пользователя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Accounts accounts = Accounts();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account.AddNew();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account.name = "Name";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account.Save();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// загрузка объекта по Id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Accounts accounts = Accounts()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account.LoadByPrimaryKey(1);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// загрузка связной коллекции при обращении к свойству объекта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Roles list = account.roles;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Неполные требования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Не все детали очевидны на этапе сбора требований.</a:t>
            </a:r>
            <a:endParaRPr sz="26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SRP: валидация</a:t>
            </a:r>
            <a:endParaRPr/>
          </a:p>
        </p:txBody>
      </p:sp>
      <p:sp>
        <p:nvSpPr>
          <p:cNvPr id="284" name="Google Shape;284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class Product {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std::string name; int price;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bool IsValid() {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return IsNameValid() &amp;&amp; price &gt; 0;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private: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bool IsNameValid() { ... }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SRP: валидация</a:t>
            </a:r>
            <a:endParaRPr/>
          </a:p>
        </p:txBody>
      </p:sp>
      <p:sp>
        <p:nvSpPr>
          <p:cNvPr id="290" name="Google Shape;290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Product product = Product();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product.name = "Milk";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product.price = 100;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bool isValid = product.IsValid(true);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SRP: валидация</a:t>
            </a:r>
            <a:endParaRPr/>
          </a:p>
        </p:txBody>
      </p:sp>
      <p:sp>
        <p:nvSpPr>
          <p:cNvPr id="296" name="Google Shape;296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class Product {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std::string name; int price;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bool IsValid(</a:t>
            </a: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bool isCustomerService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	 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f (</a:t>
            </a: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isCustomerService) return IsNameValid();</a:t>
            </a:r>
            <a:endParaRPr sz="17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return IsNameValid() &amp;&amp; price &gt; 0;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private: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bool IsNameValid() { ... }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SRP: валидация</a:t>
            </a:r>
            <a:endParaRPr/>
          </a:p>
        </p:txBody>
      </p:sp>
      <p:sp>
        <p:nvSpPr>
          <p:cNvPr id="302" name="Google Shape;302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Product</a:t>
            </a: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product = Product();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product.name = "Milk";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product.price = </a:t>
            </a: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50000;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bool isValid = product.IsValid(true);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</a:t>
            </a:r>
            <a:r>
              <a:rPr lang="en"/>
              <a:t>валидации</a:t>
            </a:r>
            <a:endParaRPr/>
          </a:p>
        </p:txBody>
      </p:sp>
      <p:sp>
        <p:nvSpPr>
          <p:cNvPr id="308" name="Google Shape;308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class IProductValidator {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virtual bool IsValid(Product product)   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= 0;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8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валидации</a:t>
            </a:r>
            <a:endParaRPr/>
          </a:p>
        </p:txBody>
      </p:sp>
      <p:sp>
        <p:nvSpPr>
          <p:cNvPr id="314" name="Google Shape;314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class BaseProductValidator : public IProductValidator</a:t>
            </a:r>
            <a:endParaRPr sz="1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 sz="1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virtual bool IsValid(Product product) { </a:t>
            </a: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} override</a:t>
            </a:r>
            <a:endParaRPr sz="1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protected: </a:t>
            </a:r>
            <a:endParaRPr sz="1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bool IsNameValid(string name) { ... }</a:t>
            </a:r>
            <a:endParaRPr sz="1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валидации</a:t>
            </a:r>
            <a:endParaRPr/>
          </a:p>
        </p:txBody>
      </p:sp>
      <p:sp>
        <p:nvSpPr>
          <p:cNvPr id="320" name="Google Shape;320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class DefaultProductValidator : public BaseProductValidator</a:t>
            </a:r>
            <a:endParaRPr sz="17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7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 sz="17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virtual bool IsValid(Product product) override {</a:t>
            </a:r>
            <a:endParaRPr sz="17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return IsNameValid(product.name) &amp;&amp; product.price &gt; 0;</a:t>
            </a:r>
            <a:endParaRPr sz="17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7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7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валидации</a:t>
            </a:r>
            <a:endParaRPr/>
          </a:p>
        </p:txBody>
      </p:sp>
      <p:sp>
        <p:nvSpPr>
          <p:cNvPr id="326" name="Google Shape;326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class CustomerServiceProductValidator : public BaseProductValidator {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virtual bool IsValid(Product product) override {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return IsNameValid(product.name) &amp;&amp; product.price &gt; 10000;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валидации</a:t>
            </a:r>
            <a:endParaRPr/>
          </a:p>
        </p:txBody>
      </p:sp>
      <p:sp>
        <p:nvSpPr>
          <p:cNvPr id="332" name="Google Shape;332;p60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class Product {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private: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IProductValidator validator;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std::string name; 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int price;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Product() : validator(</a:t>
            </a: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Default</a:t>
            </a: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ProductValidator()) { }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Product(IProductValidator validator) {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this.validator = validator;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bool IsValid() { return validator.IsValid(this); }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валидации</a:t>
            </a:r>
            <a:endParaRPr/>
          </a:p>
        </p:txBody>
      </p:sp>
      <p:sp>
        <p:nvSpPr>
          <p:cNvPr id="338" name="Google Shape;338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77800" marR="177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product = Product();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77800" marR="177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Product.price = 100;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77800" marR="177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77800" marR="177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product = new Product(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279400" lvl="0" marL="177800" marR="177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new CustomerServiceProductValidator()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77800" marR="177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77800" marR="177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Product.price = 50000;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Неполные требования</a:t>
            </a:r>
            <a:endParaRPr/>
          </a:p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1289050"/>
            <a:ext cx="3810000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SRP: God object</a:t>
            </a:r>
            <a:endParaRPr/>
          </a:p>
        </p:txBody>
      </p:sp>
      <p:sp>
        <p:nvSpPr>
          <p:cNvPr id="344" name="Google Shape;344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class ImageHelper {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static void Save(Image image) { }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static int DeleteDuplicates() { }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static Image SetImageAsAccountPicture(Image image, Account account) { }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static Image Resize(Image image, int height, int width) { }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static Image InvertColors(Image image) { }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static int[] Download(Url imageUrl) { }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Типичные нарушения SRP</a:t>
            </a:r>
            <a:endParaRPr/>
          </a:p>
        </p:txBody>
      </p:sp>
      <p:sp>
        <p:nvSpPr>
          <p:cNvPr id="350" name="Google Shape;350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В одном классе смешиваются код бизнес-логики и код инфраструктуры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В одном классе решаются несколько задач (low cohesion)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Класс работает на нескольких уровнях абстракции одновременно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Неизолированная логика расползается по классам (нарушение DRY)</a:t>
            </a:r>
            <a:endParaRPr sz="26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Почему плохо нарушать SRP</a:t>
            </a:r>
            <a:endParaRPr/>
          </a:p>
        </p:txBody>
      </p:sp>
      <p:sp>
        <p:nvSpPr>
          <p:cNvPr id="356" name="Google Shape;356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Растет сложность. Если у класса много ответственности, его тяжело прочитать и трудно понять, на что повлияет изменение какой-то его части.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Low cohesion приводит к tight coupling.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/>
              <a:t>Принцип SRP требует выделять небольшие классы с единственной ответственностью.</a:t>
            </a:r>
            <a:endParaRPr sz="26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 открытости-закрытости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OCP</a:t>
            </a:r>
            <a:endParaRPr/>
          </a:p>
        </p:txBody>
      </p:sp>
      <p:sp>
        <p:nvSpPr>
          <p:cNvPr id="367" name="Google Shape;367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Классы должны быть открыты для расширения, но закрыты для модификации</a:t>
            </a:r>
            <a:endParaRPr sz="260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OCP</a:t>
            </a:r>
            <a:endParaRPr/>
          </a:p>
        </p:txBody>
      </p:sp>
      <p:sp>
        <p:nvSpPr>
          <p:cNvPr id="373" name="Google Shape;373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Открыт для расширения: при изменении требований мы можем добавить новое поведение, отвечающее изменившимся требованиям.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/>
              <a:t>Закрыт для изменения: расширение поведения модуля происходит без изменения интерфейса модуля.</a:t>
            </a:r>
            <a:endParaRPr sz="260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8"/>
          <p:cNvSpPr/>
          <p:nvPr/>
        </p:nvSpPr>
        <p:spPr>
          <a:xfrm>
            <a:off x="453050" y="652900"/>
            <a:ext cx="3118200" cy="2985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68"/>
          <p:cNvSpPr/>
          <p:nvPr/>
        </p:nvSpPr>
        <p:spPr>
          <a:xfrm>
            <a:off x="4823700" y="266500"/>
            <a:ext cx="3930900" cy="2078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68"/>
          <p:cNvSpPr/>
          <p:nvPr/>
        </p:nvSpPr>
        <p:spPr>
          <a:xfrm>
            <a:off x="3904250" y="3198000"/>
            <a:ext cx="2958300" cy="1452600"/>
          </a:xfrm>
          <a:prstGeom prst="triangle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OCP: enum</a:t>
            </a:r>
            <a:endParaRPr/>
          </a:p>
        </p:txBody>
      </p:sp>
      <p:sp>
        <p:nvSpPr>
          <p:cNvPr id="386" name="Google Shape;386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enum ShapeType {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Circle = 0,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Rectangle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class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IShape { 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virtual ShapeType GetShapeType() = 0;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OCP: </a:t>
            </a:r>
            <a:r>
              <a:rPr lang="en"/>
              <a:t>enum</a:t>
            </a:r>
            <a:endParaRPr/>
          </a:p>
        </p:txBody>
      </p:sp>
      <p:sp>
        <p:nvSpPr>
          <p:cNvPr id="392" name="Google Shape;392;p70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class Circle : public IShape {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ublic: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double radius;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Point center;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virtual ShapeType GetShapeType() { return ShapeType.Circle; }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class Rectangle :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IShape {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ublic: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Point topLeft;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double width;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double height;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irtual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ShapeType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GetShapeType() { return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ShapeType.Rectangle; }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OCP: </a:t>
            </a:r>
            <a:r>
              <a:rPr lang="en"/>
              <a:t>enum</a:t>
            </a:r>
            <a:endParaRPr/>
          </a:p>
        </p:txBody>
      </p:sp>
      <p:sp>
        <p:nvSpPr>
          <p:cNvPr id="398" name="Google Shape;398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class Drawer {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 sz="17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ublic:</a:t>
            </a:r>
            <a:endParaRPr sz="17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void Draw(IShape shape) {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  switch (shape.GetShapeType()) {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     case ShapeType.circle: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        DrawCircle((Circle) shape); break;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     case ShapeType.Rectangle: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        DrawRectangle((Rectangle) shape); break;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     default: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        throw Exception();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   }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Неполные требования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1431925"/>
            <a:ext cx="3810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нарушения OCP</a:t>
            </a:r>
            <a:endParaRPr/>
          </a:p>
        </p:txBody>
      </p:sp>
      <p:sp>
        <p:nvSpPr>
          <p:cNvPr id="404" name="Google Shape;404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class IShape { 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virtual void Draw() = 0;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нарушения OCP</a:t>
            </a:r>
            <a:endParaRPr/>
          </a:p>
        </p:txBody>
      </p:sp>
      <p:sp>
        <p:nvSpPr>
          <p:cNvPr id="410" name="Google Shape;410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class Circle : public IShape {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double radius;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Point center;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virtual void Draw()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override 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{ ... 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нарушения OCP</a:t>
            </a:r>
            <a:endParaRPr/>
          </a:p>
        </p:txBody>
      </p:sp>
      <p:sp>
        <p:nvSpPr>
          <p:cNvPr id="416" name="Google Shape;416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class Rectangle :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 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IShape 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Point topLeft;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double width;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double height;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virtual void Draw() override { 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нарушения OCP</a:t>
            </a:r>
            <a:endParaRPr/>
          </a:p>
        </p:txBody>
      </p:sp>
      <p:sp>
        <p:nvSpPr>
          <p:cNvPr id="422" name="Google Shape;422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class Drawer {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void Draw(IShape shape) {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   shape.Draw();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нарушения OCP</a:t>
            </a:r>
            <a:endParaRPr/>
          </a:p>
        </p:txBody>
      </p:sp>
      <p:sp>
        <p:nvSpPr>
          <p:cNvPr id="428" name="Google Shape;428;p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Если после этого ответственности у Circle и Rectangle оказывается слишком много, это можно исправить тем же способом, что и в примере с валидацией продукта.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Всегда ли switch — это плохо?</a:t>
            </a:r>
            <a:endParaRPr/>
          </a:p>
        </p:txBody>
      </p:sp>
      <p:sp>
        <p:nvSpPr>
          <p:cNvPr id="434" name="Google Shape;434;p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class Importer {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virtual void ImportData() = 0;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Всегда ли switch — это плохо?</a:t>
            </a:r>
            <a:endParaRPr/>
          </a:p>
        </p:txBody>
      </p:sp>
      <p:sp>
        <p:nvSpPr>
          <p:cNvPr id="440" name="Google Shape;440;p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class ImporterFactory {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static Importer Create(string fileName) {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   std::string extension = Path.GetExtension(fileName);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   switch (extension) {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      case "json":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eturn JsonImporter();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      case "xls":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      case "xlsx":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        return XlsImporter();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      default: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        throw InvalidOperationException(</a:t>
            </a: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"Unknown extension"</a:t>
            </a: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   }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 единственного выбора</a:t>
            </a:r>
            <a:endParaRPr/>
          </a:p>
        </p:txBody>
      </p:sp>
      <p:sp>
        <p:nvSpPr>
          <p:cNvPr id="446" name="Google Shape;446;p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В</a:t>
            </a:r>
            <a:r>
              <a:rPr lang="en" sz="2600"/>
              <a:t>сякий раз, когда система программного обеспечения должна поддерживать множество альтернатив, их полный список должен быть известен только одному модулю системы.</a:t>
            </a:r>
            <a:endParaRPr sz="260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OCP: жесткие связи</a:t>
            </a:r>
            <a:endParaRPr/>
          </a:p>
        </p:txBody>
      </p:sp>
      <p:sp>
        <p:nvSpPr>
          <p:cNvPr id="452" name="Google Shape;452;p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class Logger {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void Log(std::string logText) {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  // сохранить лог в файле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OCP: жесткие связи</a:t>
            </a:r>
            <a:endParaRPr/>
          </a:p>
        </p:txBody>
      </p:sp>
      <p:sp>
        <p:nvSpPr>
          <p:cNvPr id="458" name="Google Shape;458;p8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class SmtpMailer {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private: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Logger logger;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SmtpMailer() {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 logger = Logger();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void SendMessage(std::string message) {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 // отсылка сообщения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 logger.Log("Отправлено ", message);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Изменяющиеся требования</a:t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>
                <a:solidFill>
                  <a:schemeClr val="dk1"/>
                </a:solidFill>
              </a:rPr>
              <a:t>Бесконечные проекты с эволюционирующим кодом.</a:t>
            </a:r>
            <a:endParaRPr sz="260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OCP: жесткие связи</a:t>
            </a:r>
            <a:endParaRPr/>
          </a:p>
        </p:txBody>
      </p:sp>
      <p:sp>
        <p:nvSpPr>
          <p:cNvPr id="464" name="Google Shape;464;p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Что, если потребуется логгировать не в файл, а в БД?</a:t>
            </a:r>
            <a:endParaRPr sz="2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177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class DatabaseLogger {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177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200">
                <a:solidFill>
                  <a:schemeClr val="dk1"/>
                </a:solidFill>
                <a:highlight>
                  <a:schemeClr val="lt1"/>
                </a:highlight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177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void Log(std::string logText) {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177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  // сохранить лог в базе данных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177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177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highlight>
                  <a:srgbClr val="FFFFFF"/>
                </a:highlight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нарушения OCP</a:t>
            </a:r>
            <a:endParaRPr/>
          </a:p>
        </p:txBody>
      </p:sp>
      <p:sp>
        <p:nvSpPr>
          <p:cNvPr id="470" name="Google Shape;470;p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class ILogger {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virtual void Log(std::string logText) 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   = 0;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нарушения OCP</a:t>
            </a:r>
            <a:endParaRPr/>
          </a:p>
        </p:txBody>
      </p:sp>
      <p:sp>
        <p:nvSpPr>
          <p:cNvPr id="476" name="Google Shape;476;p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class Logger :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ILogger {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virtual void Log(std::string logText) override {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  // сохранить лог в файле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class DatabaseLogger :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ILogger {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virtual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void Log(std::string logText) </a:t>
            </a: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override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   // сохранить лог в базе данных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Исправление нарушения OCP</a:t>
            </a:r>
            <a:endParaRPr/>
          </a:p>
        </p:txBody>
      </p:sp>
      <p:sp>
        <p:nvSpPr>
          <p:cNvPr id="482" name="Google Shape;482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class SmtpMailer {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private: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ILogger logger;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SmtpMailer(ILogger logger) {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this.logger = logger;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void SendMessage(std::string message) {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 // отсылка сообщения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 logger.Log("Отправлено ", message);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Связь принципов SOLID</a:t>
            </a:r>
            <a:endParaRPr/>
          </a:p>
        </p:txBody>
      </p:sp>
      <p:sp>
        <p:nvSpPr>
          <p:cNvPr id="488" name="Google Shape;488;p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Пример нарушения SRP с валидацией продуктов и пример нарушения OCP с логированием — по сути один и тот же пример.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/>
              <a:t>Нарушения исправляются с помощью применения принципа DIP.</a:t>
            </a:r>
            <a:endParaRPr sz="260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OCP</a:t>
            </a:r>
            <a:endParaRPr/>
          </a:p>
        </p:txBody>
      </p:sp>
      <p:sp>
        <p:nvSpPr>
          <p:cNvPr id="494" name="Google Shape;494;p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Интерфейс класса или модуля зафиксирован, но его поведение можно изменить или подменить</a:t>
            </a:r>
            <a:r>
              <a:rPr lang="en" sz="2600"/>
              <a:t>.</a:t>
            </a:r>
            <a:endParaRPr sz="2600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Почему плохо нарушать OCP</a:t>
            </a:r>
            <a:endParaRPr/>
          </a:p>
        </p:txBody>
      </p:sp>
      <p:sp>
        <p:nvSpPr>
          <p:cNvPr id="500" name="Google Shape;500;p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Растет зависимость модулей друг от друга. При появлении новых требований нужно вносить изменения в большое количество мест. Может возникнуть баг, если забыть что-то поменять </a:t>
            </a:r>
            <a:r>
              <a:rPr lang="en" sz="2600"/>
              <a:t>или </a:t>
            </a:r>
            <a:r>
              <a:rPr lang="en" sz="2600"/>
              <a:t>поменять неправильно.</a:t>
            </a:r>
            <a:endParaRPr sz="260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 подстановки Барбары Лисков</a:t>
            </a: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LSP</a:t>
            </a:r>
            <a:endParaRPr/>
          </a:p>
        </p:txBody>
      </p:sp>
      <p:sp>
        <p:nvSpPr>
          <p:cNvPr id="511" name="Google Shape;511;p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Если для каждого объекта o</a:t>
            </a:r>
            <a:r>
              <a:rPr baseline="-25000" lang="en" sz="2600"/>
              <a:t>1</a:t>
            </a:r>
            <a:r>
              <a:rPr lang="en" sz="2600"/>
              <a:t> типа S существует объект o</a:t>
            </a:r>
            <a:r>
              <a:rPr baseline="-25000" lang="en" sz="2600"/>
              <a:t>2</a:t>
            </a:r>
            <a:r>
              <a:rPr lang="en" sz="2600"/>
              <a:t> типа T, который для всех программ P определен в терминах T, то поведение P не изменится, если o</a:t>
            </a:r>
            <a:r>
              <a:rPr baseline="-25000" lang="en" sz="2600"/>
              <a:t>2</a:t>
            </a:r>
            <a:r>
              <a:rPr lang="en" sz="2600"/>
              <a:t> заменить на o</a:t>
            </a:r>
            <a:r>
              <a:rPr baseline="-25000" lang="en" sz="2600"/>
              <a:t>1</a:t>
            </a:r>
            <a:r>
              <a:rPr lang="en" sz="2600"/>
              <a:t> при условии, что S является подтипом T.</a:t>
            </a:r>
            <a:endParaRPr sz="2600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LSP</a:t>
            </a:r>
            <a:endParaRPr/>
          </a:p>
        </p:txBody>
      </p:sp>
      <p:sp>
        <p:nvSpPr>
          <p:cNvPr id="517" name="Google Shape;517;p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Наследование — одна из самых крепких связей в ООП.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/>
              <a:t>Наследование моделирует отношение «ЯВЛЯЕТСЯ» (IS-A) между классами. Экземпляр наследника также является экземпляром базового класса. Поэтому его можно использовать везде, где ожидается использование базового класса.</a:t>
            </a:r>
            <a:endParaRPr sz="2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Большие команды</a:t>
            </a:r>
            <a:endParaRPr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" sz="2600">
                <a:solidFill>
                  <a:schemeClr val="dk1"/>
                </a:solidFill>
              </a:rPr>
              <a:t>Код чаще читается, чем пишется</a:t>
            </a:r>
            <a:endParaRPr sz="2600">
              <a:solidFill>
                <a:schemeClr val="dk1"/>
              </a:solidFill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" sz="2600">
                <a:solidFill>
                  <a:schemeClr val="dk1"/>
                </a:solidFill>
              </a:rPr>
              <a:t>Кодовая база быстро растет</a:t>
            </a:r>
            <a:endParaRPr sz="2600">
              <a:solidFill>
                <a:schemeClr val="dk1"/>
              </a:solidFill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" sz="2600">
                <a:solidFill>
                  <a:schemeClr val="dk1"/>
                </a:solidFill>
              </a:rPr>
              <a:t>Невозможно быть в курсе всех изменений</a:t>
            </a:r>
            <a:endParaRPr sz="2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LSP</a:t>
            </a:r>
            <a:endParaRPr/>
          </a:p>
        </p:txBody>
      </p:sp>
      <p:sp>
        <p:nvSpPr>
          <p:cNvPr id="523" name="Google Shape;523;p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Должна быть возможность вместо базового типа подставить любой его подтип.</a:t>
            </a:r>
            <a:endParaRPr sz="2600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93"/>
          <p:cNvSpPr/>
          <p:nvPr/>
        </p:nvSpPr>
        <p:spPr>
          <a:xfrm>
            <a:off x="4770400" y="3304650"/>
            <a:ext cx="1708800" cy="1705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93"/>
          <p:cNvSpPr/>
          <p:nvPr/>
        </p:nvSpPr>
        <p:spPr>
          <a:xfrm>
            <a:off x="641100" y="359775"/>
            <a:ext cx="3930900" cy="3384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93"/>
          <p:cNvSpPr/>
          <p:nvPr/>
        </p:nvSpPr>
        <p:spPr>
          <a:xfrm>
            <a:off x="4877000" y="266250"/>
            <a:ext cx="4064400" cy="2305500"/>
          </a:xfrm>
          <a:prstGeom prst="triangle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LSP</a:t>
            </a:r>
            <a:endParaRPr/>
          </a:p>
        </p:txBody>
      </p:sp>
      <p:sp>
        <p:nvSpPr>
          <p:cNvPr id="536" name="Google Shape;536;p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latin typeface="Roboto Mono"/>
                <a:ea typeface="Roboto Mono"/>
                <a:cs typeface="Roboto Mono"/>
                <a:sym typeface="Roboto Mono"/>
              </a:rPr>
              <a:t>class Rectangle {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2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latin typeface="Roboto Mono"/>
                <a:ea typeface="Roboto Mono"/>
                <a:cs typeface="Roboto Mono"/>
                <a:sym typeface="Roboto Mono"/>
              </a:rPr>
              <a:t>   Point topLeft;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latin typeface="Roboto Mono"/>
                <a:ea typeface="Roboto Mono"/>
                <a:cs typeface="Roboto Mono"/>
                <a:sym typeface="Roboto Mono"/>
              </a:rPr>
              <a:t>   virtual double GetWidth() = 0;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2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</a:t>
            </a:r>
            <a:r>
              <a:rPr lang="en" sz="2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irtual </a:t>
            </a:r>
            <a:r>
              <a:rPr lang="en" sz="2300">
                <a:latin typeface="Roboto Mono"/>
                <a:ea typeface="Roboto Mono"/>
                <a:cs typeface="Roboto Mono"/>
                <a:sym typeface="Roboto Mono"/>
              </a:rPr>
              <a:t>double GetHeight() = 0;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LSP</a:t>
            </a:r>
            <a:endParaRPr/>
          </a:p>
        </p:txBody>
      </p:sp>
      <p:sp>
        <p:nvSpPr>
          <p:cNvPr id="542" name="Google Shape;542;p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class Square : </a:t>
            </a: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 </a:t>
            </a: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Rectangle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private: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double width;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double height;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public: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virtual double GetWidth() override { return width; }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virtual double GetHeight() override { return height; }</a:t>
            </a:r>
            <a:endParaRPr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LSP</a:t>
            </a:r>
            <a:endParaRPr/>
          </a:p>
        </p:txBody>
      </p:sp>
      <p:sp>
        <p:nvSpPr>
          <p:cNvPr id="548" name="Google Shape;548;p9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class RectangleResizer {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ublic: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void IncreaseToFit(Rectangle container, Rectangle content)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{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 double newHeight =</a:t>
            </a: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m</a:t>
            </a: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ax(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 container.height, 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 content.height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);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double newWidth = max(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 container.width, 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 content.width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);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 container.height = newHeight;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 container.width = newWidth;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LSP</a:t>
            </a:r>
            <a:endParaRPr/>
          </a:p>
        </p:txBody>
      </p:sp>
      <p:sp>
        <p:nvSpPr>
          <p:cNvPr id="554" name="Google Shape;554;p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Square</a:t>
            </a:r>
            <a:r>
              <a:rPr lang="en" sz="1900">
                <a:latin typeface="Roboto Mono"/>
                <a:ea typeface="Roboto Mono"/>
                <a:cs typeface="Roboto Mono"/>
                <a:sym typeface="Roboto Mono"/>
              </a:rPr>
              <a:t> container = Square(5, 5);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Rectangle</a:t>
            </a:r>
            <a:r>
              <a:rPr lang="en" sz="1900">
                <a:latin typeface="Roboto Mono"/>
                <a:ea typeface="Roboto Mono"/>
                <a:cs typeface="Roboto Mono"/>
                <a:sym typeface="Roboto Mono"/>
              </a:rPr>
              <a:t> content = Rectangle(12, 6);</a:t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Нарушение LSP</a:t>
            </a:r>
            <a:endParaRPr/>
          </a:p>
        </p:txBody>
      </p:sp>
      <p:sp>
        <p:nvSpPr>
          <p:cNvPr id="560" name="Google Shape;560;p9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class RectangleResizer {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public: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void IncreaseToFit(Rectangle container, Rectangle content)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{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 double newHeight =</a:t>
            </a: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max(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 container.height, 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 content.height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); // 12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double newWidth = max(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 container.width, 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 content.width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); // 6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 container.height = newHeight; // 12 x 12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   container.width = newWidth; // 6 x 6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Проектирование по контракту</a:t>
            </a:r>
            <a:endParaRPr/>
          </a:p>
        </p:txBody>
      </p:sp>
      <p:sp>
        <p:nvSpPr>
          <p:cNvPr id="566" name="Google Shape;566;p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Предусловия — требования, выполнение которых клиент гарантирует при вызове метода поставщика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Постусловия — требования, выполнение которых поставщик гарантирует при завершении работы метода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Инвариант — условия, которые должны всегда соблюдаться поставщиком</a:t>
            </a:r>
            <a:endParaRPr sz="2400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Инварианты</a:t>
            </a:r>
            <a:endParaRPr/>
          </a:p>
        </p:txBody>
      </p:sp>
      <p:sp>
        <p:nvSpPr>
          <p:cNvPr id="572" name="Google Shape;572;p1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Инвариант прямоугольника: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	height &gt; 0, width &gt; 0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Инвариант квадрата: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	height &gt; 0, width &gt; 0, height = width</a:t>
            </a:r>
            <a:endParaRPr sz="2400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Контракты</a:t>
            </a:r>
            <a:endParaRPr/>
          </a:p>
        </p:txBody>
      </p:sp>
      <p:sp>
        <p:nvSpPr>
          <p:cNvPr id="578" name="Google Shape;578;p1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Контракт SetHeight у </a:t>
            </a:r>
            <a:r>
              <a:rPr lang="en" sz="2400"/>
              <a:t>прямоугольника: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	Предусловие: newHeight &gt; 0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	Постусловие: height = newHeight, width = oldWidth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Сложный код</a:t>
            </a:r>
            <a:endParaRPr/>
          </a:p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Два вида сложности по </a:t>
            </a:r>
            <a:r>
              <a:rPr lang="en" sz="2600">
                <a:solidFill>
                  <a:schemeClr val="dk1"/>
                </a:solidFill>
              </a:rPr>
              <a:t>Фредерику Бруксу:</a:t>
            </a:r>
            <a:endParaRPr sz="2600">
              <a:solidFill>
                <a:schemeClr val="dk1"/>
              </a:solidFill>
            </a:endParaRPr>
          </a:p>
          <a:p>
            <a:pPr indent="-3937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" sz="2600">
                <a:solidFill>
                  <a:schemeClr val="dk1"/>
                </a:solidFill>
              </a:rPr>
              <a:t>Сущностная сложность (essential complexity)</a:t>
            </a:r>
            <a:endParaRPr sz="2600">
              <a:solidFill>
                <a:schemeClr val="dk1"/>
              </a:solidFill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Char char="●"/>
            </a:pPr>
            <a:r>
              <a:rPr lang="en" sz="2600">
                <a:solidFill>
                  <a:schemeClr val="dk1"/>
                </a:solidFill>
              </a:rPr>
              <a:t>Привнесенная сложность (accidental complexity)</a:t>
            </a:r>
            <a:endParaRPr sz="2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Контракты</a:t>
            </a:r>
            <a:endParaRPr/>
          </a:p>
        </p:txBody>
      </p:sp>
      <p:sp>
        <p:nvSpPr>
          <p:cNvPr id="584" name="Google Shape;584;p10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Контракт SetHeight у квадрата: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	Предусловие: newHeight &gt; 0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	Постусловие: height = newHeight, width = newHeight</a:t>
            </a:r>
            <a:endParaRPr sz="2400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LSP в терминах контрактов</a:t>
            </a:r>
            <a:endParaRPr/>
          </a:p>
        </p:txBody>
      </p:sp>
      <p:sp>
        <p:nvSpPr>
          <p:cNvPr id="590" name="Google Shape;590;p10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Наследник не должен усиливать предусловия (не должен требовать больше)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Наследник не должен ослаблять постусловия (должен гарантировать как минимум то же)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Наследник не должен нарушать инварианты базового класса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Наследник не должен генерировать исключения, не описанные базовым классом</a:t>
            </a:r>
            <a:endParaRPr sz="240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Почему плохо нарушать LSP</a:t>
            </a:r>
            <a:endParaRPr/>
          </a:p>
        </p:txBody>
      </p:sp>
      <p:sp>
        <p:nvSpPr>
          <p:cNvPr id="596" name="Google Shape;596;p1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Подстановка экземпляров наследников вместо экземпляров базовых классов будет приводить к непредсказуемым результатам. Чтобы этого избежать, придется отказаться от плюсов полиморфизма и везде отслеживать, какой именно класс используется.</a:t>
            </a:r>
            <a:endParaRPr sz="2600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10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Принцип разделения интерфейсов</a:t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1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ISP</a:t>
            </a:r>
            <a:endParaRPr/>
          </a:p>
        </p:txBody>
      </p:sp>
      <p:sp>
        <p:nvSpPr>
          <p:cNvPr id="607" name="Google Shape;607;p1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Клиенты не должны зависеть от методов, которые они не используют.</a:t>
            </a:r>
            <a:endParaRPr sz="2600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SRP и ISP</a:t>
            </a:r>
            <a:endParaRPr/>
          </a:p>
        </p:txBody>
      </p:sp>
      <p:sp>
        <p:nvSpPr>
          <p:cNvPr id="613" name="Google Shape;613;p1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SRP = high cohesion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/>
              <a:t>ISP = low coupling</a:t>
            </a:r>
            <a:endParaRPr sz="2600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10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Coupling &amp; Cohesion</a:t>
            </a:r>
            <a:r>
              <a:rPr baseline="30000" lang="en" sz="2800"/>
              <a:t>*</a:t>
            </a:r>
            <a:endParaRPr baseline="30000" sz="2800"/>
          </a:p>
        </p:txBody>
      </p:sp>
      <p:sp>
        <p:nvSpPr>
          <p:cNvPr id="619" name="Google Shape;619;p108"/>
          <p:cNvSpPr txBox="1"/>
          <p:nvPr/>
        </p:nvSpPr>
        <p:spPr>
          <a:xfrm>
            <a:off x="3566700" y="4837200"/>
            <a:ext cx="20106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 зацепление и связность</a:t>
            </a:r>
            <a:endParaRPr sz="1200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Coupling и Cohesion</a:t>
            </a:r>
            <a:endParaRPr/>
          </a:p>
        </p:txBody>
      </p:sp>
      <p:sp>
        <p:nvSpPr>
          <p:cNvPr id="625" name="Google Shape;625;p10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600"/>
              <a:t>Метрики, которые Ларри Константин вывел </a:t>
            </a:r>
            <a:r>
              <a:rPr lang="en" sz="2600">
                <a:solidFill>
                  <a:schemeClr val="dk1"/>
                </a:solidFill>
              </a:rPr>
              <a:t>в конце 1960-х </a:t>
            </a:r>
            <a:r>
              <a:rPr lang="en" sz="2600"/>
              <a:t>на основе хороших практик программирования, снижающих стоимость поддержки и модификации.</a:t>
            </a:r>
            <a:endParaRPr sz="2600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1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Coupling</a:t>
            </a:r>
            <a:endParaRPr/>
          </a:p>
        </p:txBody>
      </p:sp>
      <p:sp>
        <p:nvSpPr>
          <p:cNvPr id="631" name="Google Shape;631;p1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Мера того, насколько взаимозависимы модули.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/>
              <a:t>Сила взаимосвязей между модулями.</a:t>
            </a:r>
            <a:endParaRPr sz="2600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Cohesion</a:t>
            </a:r>
            <a:endParaRPr/>
          </a:p>
        </p:txBody>
      </p:sp>
      <p:sp>
        <p:nvSpPr>
          <p:cNvPr id="637" name="Google Shape;637;p1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Мера силы взаимосвязей элементов внутри модуля.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600"/>
              <a:t>Степень, в которой задачи, выполняемые некоторым программным модулем, связаны друг с другом.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600"/>
              <a:t>Связан с Single Responsibility Principle из SOLID.</a:t>
            </a:r>
            <a:endParaRPr sz="2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